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7" r:id="rId10"/>
    <p:sldId id="266" r:id="rId11"/>
    <p:sldId id="265" r:id="rId12"/>
  </p:sldIdLst>
  <p:sldSz cx="9144000" cy="6858000" type="screen4x3"/>
  <p:notesSz cx="6858000" cy="9144000"/>
  <p:defaultTextStyle>
    <a:defPPr>
      <a:defRPr lang="es-S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Estilo temático 2 - Énfasis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Estilo temático 2 - Énfasis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Estilo temático 2 - Énfasis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Estilo temático 2 - Énfasis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SV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2BFE-F5AE-468A-B8F8-AEFC01A5E457}" type="datetimeFigureOut">
              <a:rPr lang="es-SV" smtClean="0"/>
              <a:t>21/05/2012</a:t>
            </a:fld>
            <a:endParaRPr lang="es-SV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7FA89-CB0F-48ED-82A2-DEF44503222E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205743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2BFE-F5AE-468A-B8F8-AEFC01A5E457}" type="datetimeFigureOut">
              <a:rPr lang="es-SV" smtClean="0"/>
              <a:t>21/05/2012</a:t>
            </a:fld>
            <a:endParaRPr lang="es-SV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7FA89-CB0F-48ED-82A2-DEF44503222E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3192067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2BFE-F5AE-468A-B8F8-AEFC01A5E457}" type="datetimeFigureOut">
              <a:rPr lang="es-SV" smtClean="0"/>
              <a:t>21/05/2012</a:t>
            </a:fld>
            <a:endParaRPr lang="es-SV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7FA89-CB0F-48ED-82A2-DEF44503222E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1250220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2BFE-F5AE-468A-B8F8-AEFC01A5E457}" type="datetimeFigureOut">
              <a:rPr lang="es-SV" smtClean="0"/>
              <a:t>21/05/2012</a:t>
            </a:fld>
            <a:endParaRPr lang="es-SV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7FA89-CB0F-48ED-82A2-DEF44503222E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489664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2BFE-F5AE-468A-B8F8-AEFC01A5E457}" type="datetimeFigureOut">
              <a:rPr lang="es-SV" smtClean="0"/>
              <a:t>21/05/2012</a:t>
            </a:fld>
            <a:endParaRPr lang="es-SV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7FA89-CB0F-48ED-82A2-DEF44503222E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894244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2BFE-F5AE-468A-B8F8-AEFC01A5E457}" type="datetimeFigureOut">
              <a:rPr lang="es-SV" smtClean="0"/>
              <a:t>21/05/2012</a:t>
            </a:fld>
            <a:endParaRPr lang="es-SV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7FA89-CB0F-48ED-82A2-DEF44503222E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668951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2BFE-F5AE-468A-B8F8-AEFC01A5E457}" type="datetimeFigureOut">
              <a:rPr lang="es-SV" smtClean="0"/>
              <a:t>21/05/2012</a:t>
            </a:fld>
            <a:endParaRPr lang="es-SV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7FA89-CB0F-48ED-82A2-DEF44503222E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512238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2BFE-F5AE-468A-B8F8-AEFC01A5E457}" type="datetimeFigureOut">
              <a:rPr lang="es-SV" smtClean="0"/>
              <a:t>21/05/2012</a:t>
            </a:fld>
            <a:endParaRPr lang="es-SV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7FA89-CB0F-48ED-82A2-DEF44503222E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55018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2BFE-F5AE-468A-B8F8-AEFC01A5E457}" type="datetimeFigureOut">
              <a:rPr lang="es-SV" smtClean="0"/>
              <a:t>21/05/2012</a:t>
            </a:fld>
            <a:endParaRPr lang="es-SV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7FA89-CB0F-48ED-82A2-DEF44503222E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007100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2BFE-F5AE-468A-B8F8-AEFC01A5E457}" type="datetimeFigureOut">
              <a:rPr lang="es-SV" smtClean="0"/>
              <a:t>21/05/2012</a:t>
            </a:fld>
            <a:endParaRPr lang="es-SV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7FA89-CB0F-48ED-82A2-DEF44503222E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521384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SV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32BFE-F5AE-468A-B8F8-AEFC01A5E457}" type="datetimeFigureOut">
              <a:rPr lang="es-SV" smtClean="0"/>
              <a:t>21/05/2012</a:t>
            </a:fld>
            <a:endParaRPr lang="es-SV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7FA89-CB0F-48ED-82A2-DEF44503222E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643250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32BFE-F5AE-468A-B8F8-AEFC01A5E457}" type="datetimeFigureOut">
              <a:rPr lang="es-SV" smtClean="0"/>
              <a:t>21/05/2012</a:t>
            </a:fld>
            <a:endParaRPr lang="es-SV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47FA89-CB0F-48ED-82A2-DEF44503222E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1960791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S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86"/>
            <a:ext cx="9252520" cy="7056398"/>
          </a:xfrm>
          <a:prstGeom prst="rect">
            <a:avLst/>
          </a:prstGeom>
        </p:spPr>
      </p:pic>
      <p:sp>
        <p:nvSpPr>
          <p:cNvPr id="8" name="7 CuadroTexto"/>
          <p:cNvSpPr txBox="1"/>
          <p:nvPr/>
        </p:nvSpPr>
        <p:spPr>
          <a:xfrm>
            <a:off x="2394012" y="3068960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SV" b="1" dirty="0" smtClean="0">
                <a:latin typeface="Arial Black" pitchFamily="34" charset="0"/>
              </a:rPr>
              <a:t>RECURSO DE APELACIÓN ESPECIAL</a:t>
            </a:r>
            <a:endParaRPr lang="es-SV" b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39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7101408"/>
          </a:xfrm>
          <a:prstGeom prst="rect">
            <a:avLst/>
          </a:prstGeom>
        </p:spPr>
      </p:pic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995048"/>
              </p:ext>
            </p:extLst>
          </p:nvPr>
        </p:nvGraphicFramePr>
        <p:xfrm>
          <a:off x="755576" y="0"/>
          <a:ext cx="7488832" cy="6718984"/>
        </p:xfrm>
        <a:graphic>
          <a:graphicData uri="http://schemas.openxmlformats.org/drawingml/2006/table">
            <a:tbl>
              <a:tblPr firstRow="1" firstCol="1" bandRow="1">
                <a:tableStyleId>{327F97BB-C833-4FB7-BDE5-3F7075034690}</a:tableStyleId>
              </a:tblPr>
              <a:tblGrid>
                <a:gridCol w="2810189"/>
                <a:gridCol w="4678643"/>
              </a:tblGrid>
              <a:tr h="25756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SV" sz="105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SV" sz="105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SV" sz="105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SV" sz="105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SV" sz="105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SV" sz="105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es-SV" sz="12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SV" sz="12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CARACTERÍSTICAS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SV" sz="105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SV" sz="105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es-SV" sz="105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8728" marR="38728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SV" sz="105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s-SV" sz="11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Es de carácter ordinario o extraordinario dependerá de  la  resolución judicial que en materia procesal penal de menores se dictó.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s-SV" sz="11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Es de efecto devolutivo pues lo conocen las cámaras de menores en segunda instancia.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s-SV" sz="11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Se caracteriza porque solo permite la continuación del estado decisorio, es decir un medio de gravamen parcial.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SV" sz="11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SV" sz="11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es-SV" sz="11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8728" marR="38728" marT="0" marB="0"/>
                </a:tc>
              </a:tr>
              <a:tr h="863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SV" sz="105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SV" sz="105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SV" sz="105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SV" sz="12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UBICACIÓN LEGAL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SV" sz="105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SV" sz="105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es-SV" sz="105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8728" marR="387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SV" sz="105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SV" sz="11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El presente recurso lo encontramos regulado a partir del artículo 94 al 117 sección primera del capítulo VII de la Ley Penal Juvenil.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SV" sz="11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es-SV" sz="11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8728" marR="38728" marT="0" marB="0"/>
                </a:tc>
              </a:tr>
              <a:tr h="9247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SV" sz="105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SV" sz="105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SV" sz="12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MOTIVOS DEL RECURSO DE APELACION ESPECIAL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SV" sz="12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SV" sz="105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es-SV" sz="105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8728" marR="3872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SV" sz="105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SV" sz="11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Los motivos a que se refiere esta disposición se dividen en inobservancia y la errónea aplicación de un precepto legal.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SV" sz="105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es-SV" sz="105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8728" marR="38728" marT="0" marB="0"/>
                </a:tc>
              </a:tr>
              <a:tr h="16116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SV" sz="105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SV" sz="105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SV" sz="105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 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SV" sz="12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TERMINOS DE INTERPOSICION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SV" sz="105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es-SV" sz="105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8728" marR="3872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SV" sz="11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SV" sz="11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De conformidad al artículo 105 de la Ley Penal Juvenil, la parte que pretenda interponer recurso de apelación podrá hacerlo dentro del término de tres días en forma escrita contados a partir de la notificación de la resolución que se pretende impugnar, tomando en cuenta los requisitos de forma y fondo.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SV" sz="105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es-SV" sz="105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8728" marR="38728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962275" y="1308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SV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7101408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1547664" y="2708920"/>
            <a:ext cx="65527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sz="4400" b="1" dirty="0" smtClean="0">
                <a:solidFill>
                  <a:schemeClr val="bg1"/>
                </a:solidFill>
                <a:latin typeface="Arial Black" pitchFamily="34" charset="0"/>
              </a:rPr>
              <a:t>MUCHAS GRACIAS POR SU ATENCIÓN</a:t>
            </a:r>
            <a:endParaRPr lang="es-SV" sz="4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518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16" y="0"/>
            <a:ext cx="9269695" cy="7173416"/>
          </a:xfrm>
          <a:prstGeom prst="rect">
            <a:avLst/>
          </a:prstGeom>
        </p:spPr>
      </p:pic>
      <p:sp>
        <p:nvSpPr>
          <p:cNvPr id="5" name="4 Rectángulo"/>
          <p:cNvSpPr/>
          <p:nvPr/>
        </p:nvSpPr>
        <p:spPr>
          <a:xfrm>
            <a:off x="-40017" y="1"/>
            <a:ext cx="9269695" cy="8002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s-SV" b="1" u="sng" dirty="0" smtClean="0">
              <a:latin typeface="Arial Black" pitchFamily="34" charset="0"/>
            </a:endParaRPr>
          </a:p>
          <a:p>
            <a:pPr algn="ctr"/>
            <a:endParaRPr lang="es-SV" b="1" u="sng" dirty="0">
              <a:latin typeface="Arial Black" pitchFamily="34" charset="0"/>
            </a:endParaRPr>
          </a:p>
          <a:p>
            <a:pPr algn="ctr"/>
            <a:endParaRPr lang="es-SV" b="1" u="sng" dirty="0" smtClean="0">
              <a:latin typeface="Arial Black" pitchFamily="34" charset="0"/>
            </a:endParaRPr>
          </a:p>
          <a:p>
            <a:pPr algn="ctr"/>
            <a:r>
              <a:rPr lang="es-SV" b="1" u="sng" dirty="0" smtClean="0">
                <a:latin typeface="Arial Black" pitchFamily="34" charset="0"/>
              </a:rPr>
              <a:t>EL RECURSO DE APELACION  ESPECIAL </a:t>
            </a:r>
          </a:p>
          <a:p>
            <a:pPr algn="ctr"/>
            <a:endParaRPr lang="es-SV" b="1" u="sng" dirty="0">
              <a:latin typeface="Arial Black" pitchFamily="34" charset="0"/>
            </a:endParaRPr>
          </a:p>
          <a:p>
            <a:pPr algn="ctr"/>
            <a:endParaRPr lang="es-SV" b="1" u="sng" dirty="0" smtClean="0">
              <a:latin typeface="Arial Black" pitchFamily="34" charset="0"/>
            </a:endParaRPr>
          </a:p>
          <a:p>
            <a:pPr algn="ctr"/>
            <a:endParaRPr lang="es-SV" b="1" u="sng" dirty="0">
              <a:latin typeface="Arial Black" pitchFamily="34" charset="0"/>
            </a:endParaRPr>
          </a:p>
          <a:p>
            <a:pPr algn="ctr"/>
            <a:endParaRPr lang="es-SV" b="1" u="sng" dirty="0" smtClean="0">
              <a:latin typeface="Arial Black" pitchFamily="34" charset="0"/>
            </a:endParaRPr>
          </a:p>
          <a:p>
            <a:pPr algn="ctr"/>
            <a:endParaRPr lang="es-SV" b="1" u="sng" dirty="0" smtClean="0"/>
          </a:p>
          <a:p>
            <a:pPr algn="just"/>
            <a:r>
              <a:rPr lang="es-SV" b="1" dirty="0" smtClean="0">
                <a:solidFill>
                  <a:schemeClr val="bg1"/>
                </a:solidFill>
                <a:latin typeface="Arial Black" pitchFamily="34" charset="0"/>
              </a:rPr>
              <a:t>            El recurso de apelación especial se configura como una institución propia y característica del sistema de impugnación establecido en la LPJ. Es un recurso respecto del cual el artículo 97 ha señalado que debe estarse a su norma reguladoras específicas, con exclusión implícita de la posible supletoriedad del CPP.</a:t>
            </a:r>
          </a:p>
          <a:p>
            <a:pPr algn="just"/>
            <a:endParaRPr lang="es-SV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r>
              <a:rPr lang="es-SV" sz="1600" dirty="0" smtClean="0">
                <a:solidFill>
                  <a:schemeClr val="bg1"/>
                </a:solidFill>
                <a:latin typeface="Arial Black" pitchFamily="34" charset="0"/>
              </a:rPr>
              <a:t>               Es </a:t>
            </a:r>
            <a:r>
              <a:rPr lang="es-SV" sz="1600" dirty="0">
                <a:solidFill>
                  <a:schemeClr val="bg1"/>
                </a:solidFill>
                <a:latin typeface="Arial Black" pitchFamily="34" charset="0"/>
              </a:rPr>
              <a:t>un recurso con limitación de resoluciones recurribles, cuyo conocimiento se encomienda a tres órganos judiciales, las tres cámaras de Menores existentes en El Salvador. </a:t>
            </a:r>
            <a:endParaRPr lang="es-SV" sz="16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endParaRPr lang="es-SV" sz="1600" b="1" dirty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endParaRPr lang="es-SV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endParaRPr lang="es-SV" b="1" dirty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endParaRPr lang="es-SV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endParaRPr lang="es-SV" b="1" dirty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endParaRPr lang="es-SV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endParaRPr lang="es-SV" b="1" dirty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endParaRPr lang="es-SV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endParaRPr lang="es-SV" b="1" dirty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endParaRPr lang="es-SV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endParaRPr lang="es-SV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51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16" y="0"/>
            <a:ext cx="9269695" cy="7173416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107504" y="-79653"/>
            <a:ext cx="9036496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s-SV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endParaRPr lang="es-SV" dirty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endParaRPr lang="es-SV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endParaRPr lang="es-SV" dirty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endParaRPr lang="es-SV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endParaRPr lang="es-SV" dirty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r>
              <a:rPr lang="es-SV" dirty="0" smtClean="0">
                <a:solidFill>
                  <a:schemeClr val="bg1"/>
                </a:solidFill>
                <a:latin typeface="Arial Black" pitchFamily="34" charset="0"/>
              </a:rPr>
              <a:t>                 A la vez, es un recurso en derecho, pero solo cuando  se interpone contra la resolución definitiva, no en los demás casos. </a:t>
            </a:r>
            <a:endParaRPr lang="es-SV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endParaRPr lang="es-SV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r>
              <a:rPr lang="es-SV" dirty="0" smtClean="0">
                <a:solidFill>
                  <a:schemeClr val="bg1"/>
                </a:solidFill>
                <a:latin typeface="Arial Black" pitchFamily="34" charset="0"/>
              </a:rPr>
              <a:t>la resolución definitiva para terminar la resolución especial es, en muchas ocasiones un recurso de derecho, pero no puede confundirse nunca con una casación. </a:t>
            </a:r>
          </a:p>
          <a:p>
            <a:pPr algn="just"/>
            <a:endParaRPr lang="es-SV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r>
              <a:rPr lang="es-SV" dirty="0" smtClean="0">
                <a:solidFill>
                  <a:schemeClr val="bg1"/>
                </a:solidFill>
                <a:latin typeface="Arial Black" pitchFamily="34" charset="0"/>
              </a:rPr>
              <a:t>                   La razón es que la casación se caracteriza primordialmente porque sirve a la unificación de la jurisprudencia y para ello su conocimiento se atribuye a un único órgano con competencia en todo el territorio en que están vigente las normas jurídicas procesales y materiales la apelación especial se atribuye al conocimiento de las cámaras de Menores.</a:t>
            </a:r>
          </a:p>
          <a:p>
            <a:pPr algn="just"/>
            <a:endParaRPr lang="es-SV" dirty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endParaRPr lang="es-SV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endParaRPr lang="es-SV" dirty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endParaRPr lang="es-SV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endParaRPr lang="es-SV" dirty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endParaRPr lang="es-SV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endParaRPr lang="es-SV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" y="0"/>
            <a:ext cx="9269695" cy="7173416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>
            <a:off x="107504" y="116632"/>
            <a:ext cx="8928991" cy="7386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es-SV" sz="1600" b="1" dirty="0" smtClean="0">
              <a:latin typeface="Arial Black" pitchFamily="34" charset="0"/>
            </a:endParaRPr>
          </a:p>
          <a:p>
            <a:pPr lvl="0" algn="ctr"/>
            <a:r>
              <a:rPr lang="es-SV" sz="1600" b="1" dirty="0" smtClean="0">
                <a:latin typeface="Arial Black" pitchFamily="34" charset="0"/>
              </a:rPr>
              <a:t>RESOLUCIONES RECURRIBLES</a:t>
            </a:r>
          </a:p>
          <a:p>
            <a:pPr lvl="0" algn="ctr"/>
            <a:endParaRPr lang="es-SV" sz="1600" b="1" u="sng" dirty="0" smtClean="0">
              <a:latin typeface="Arial Black" pitchFamily="34" charset="0"/>
            </a:endParaRPr>
          </a:p>
          <a:p>
            <a:pPr lvl="0" algn="ctr"/>
            <a:r>
              <a:rPr lang="es-SV" sz="1600" b="1" u="sng" dirty="0" smtClean="0">
                <a:latin typeface="Arial Black" pitchFamily="34" charset="0"/>
              </a:rPr>
              <a:t>A . La </a:t>
            </a:r>
            <a:r>
              <a:rPr lang="es-SV" sz="1600" b="1" u="sng" dirty="0">
                <a:latin typeface="Arial Black" pitchFamily="34" charset="0"/>
              </a:rPr>
              <a:t>resolución </a:t>
            </a:r>
            <a:r>
              <a:rPr lang="es-SV" sz="1600" b="1" u="sng" dirty="0" smtClean="0">
                <a:latin typeface="Arial Black" pitchFamily="34" charset="0"/>
              </a:rPr>
              <a:t>definitiva</a:t>
            </a:r>
          </a:p>
          <a:p>
            <a:pPr lvl="0"/>
            <a:endParaRPr lang="es-SV" sz="1600" b="1" u="sng" dirty="0">
              <a:latin typeface="Arial Black" pitchFamily="34" charset="0"/>
            </a:endParaRPr>
          </a:p>
          <a:p>
            <a:pPr lvl="0"/>
            <a:r>
              <a:rPr lang="es-SV" sz="1600" dirty="0">
                <a:latin typeface="Arial Black" pitchFamily="34" charset="0"/>
              </a:rPr>
              <a:t>Conforme al literal a ) del articulo103 LPJ </a:t>
            </a:r>
            <a:endParaRPr lang="es-SV" sz="1600" b="1" u="sng" dirty="0" smtClean="0">
              <a:latin typeface="Arial Black" pitchFamily="34" charset="0"/>
            </a:endParaRPr>
          </a:p>
          <a:p>
            <a:pPr lvl="0"/>
            <a:endParaRPr lang="es-SV" b="1" u="sng" dirty="0"/>
          </a:p>
          <a:p>
            <a:pPr lvl="0"/>
            <a:endParaRPr lang="es-SV" b="1" u="sng" dirty="0" smtClean="0"/>
          </a:p>
          <a:p>
            <a:pPr lvl="0"/>
            <a:endParaRPr lang="es-SV" b="1" u="sng" dirty="0"/>
          </a:p>
          <a:p>
            <a:pPr lvl="0"/>
            <a:endParaRPr lang="es-SV" b="1" u="sng" dirty="0" smtClean="0"/>
          </a:p>
          <a:p>
            <a:pPr lvl="0"/>
            <a:endParaRPr lang="es-SV" b="1" u="sng" dirty="0"/>
          </a:p>
          <a:p>
            <a:pPr lvl="0"/>
            <a:endParaRPr lang="es-SV" b="1" u="sng" dirty="0" smtClean="0"/>
          </a:p>
          <a:p>
            <a:pPr lvl="0"/>
            <a:endParaRPr lang="es-SV" b="1" u="sng" dirty="0"/>
          </a:p>
          <a:p>
            <a:pPr lvl="0"/>
            <a:endParaRPr lang="es-SV" b="1" u="sng" dirty="0" smtClean="0"/>
          </a:p>
          <a:p>
            <a:pPr lvl="0"/>
            <a:endParaRPr lang="es-SV" b="1" u="sng" dirty="0"/>
          </a:p>
          <a:p>
            <a:pPr lvl="0"/>
            <a:endParaRPr lang="es-SV" b="1" u="sng" dirty="0" smtClean="0"/>
          </a:p>
          <a:p>
            <a:pPr lvl="0"/>
            <a:endParaRPr lang="es-SV" b="1" u="sng" dirty="0"/>
          </a:p>
          <a:p>
            <a:pPr lvl="0"/>
            <a:endParaRPr lang="es-SV" b="1" u="sng" dirty="0" smtClean="0"/>
          </a:p>
          <a:p>
            <a:pPr lvl="0"/>
            <a:endParaRPr lang="es-SV" b="1" u="sng" dirty="0"/>
          </a:p>
          <a:p>
            <a:pPr lvl="0"/>
            <a:endParaRPr lang="es-SV" b="1" u="sng" dirty="0" smtClean="0"/>
          </a:p>
          <a:p>
            <a:pPr lvl="0"/>
            <a:endParaRPr lang="es-SV" b="1" u="sng" dirty="0"/>
          </a:p>
          <a:p>
            <a:pPr lvl="0"/>
            <a:endParaRPr lang="es-SV" b="1" u="sng" dirty="0" smtClean="0"/>
          </a:p>
          <a:p>
            <a:pPr lvl="0"/>
            <a:endParaRPr lang="es-SV" b="1" u="sng" dirty="0"/>
          </a:p>
          <a:p>
            <a:pPr lvl="0"/>
            <a:endParaRPr lang="es-SV" b="1" u="sng" dirty="0" smtClean="0"/>
          </a:p>
          <a:p>
            <a:pPr lvl="0"/>
            <a:endParaRPr lang="es-SV" b="1" u="sng" dirty="0"/>
          </a:p>
          <a:p>
            <a:pPr lvl="0"/>
            <a:endParaRPr lang="es-SV" b="1" u="sng" dirty="0" smtClean="0"/>
          </a:p>
          <a:p>
            <a:pPr lvl="0"/>
            <a:r>
              <a:rPr lang="es-SV" b="1" u="sng" dirty="0" smtClean="0"/>
              <a:t> </a:t>
            </a:r>
            <a:endParaRPr lang="es-SV" dirty="0"/>
          </a:p>
        </p:txBody>
      </p:sp>
      <p:sp>
        <p:nvSpPr>
          <p:cNvPr id="5" name="4 Elipse"/>
          <p:cNvSpPr/>
          <p:nvPr/>
        </p:nvSpPr>
        <p:spPr>
          <a:xfrm>
            <a:off x="1651274" y="1922591"/>
            <a:ext cx="4032448" cy="144016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SV" sz="1600" b="1" dirty="0">
                <a:latin typeface="Arial" pitchFamily="34" charset="0"/>
                <a:cs typeface="Arial" pitchFamily="34" charset="0"/>
              </a:rPr>
              <a:t>E</a:t>
            </a:r>
            <a:r>
              <a:rPr lang="es-SV" sz="1600" b="1" dirty="0" smtClean="0">
                <a:latin typeface="Arial" pitchFamily="34" charset="0"/>
                <a:cs typeface="Arial" pitchFamily="34" charset="0"/>
              </a:rPr>
              <a:t>s </a:t>
            </a:r>
            <a:r>
              <a:rPr lang="es-SV" sz="1600" b="1" dirty="0">
                <a:latin typeface="Arial" pitchFamily="34" charset="0"/>
                <a:cs typeface="Arial" pitchFamily="34" charset="0"/>
              </a:rPr>
              <a:t>recurrible en apelación especial  la resolución definitiva dictada por el Juez de </a:t>
            </a:r>
            <a:r>
              <a:rPr lang="es-SV" sz="1600" b="1" dirty="0" smtClean="0">
                <a:latin typeface="Arial" pitchFamily="34" charset="0"/>
                <a:cs typeface="Arial" pitchFamily="34" charset="0"/>
              </a:rPr>
              <a:t>Menores.</a:t>
            </a:r>
            <a:endParaRPr lang="es-SV" sz="16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6 Conector recto de flecha"/>
          <p:cNvCxnSpPr/>
          <p:nvPr/>
        </p:nvCxnSpPr>
        <p:spPr>
          <a:xfrm>
            <a:off x="681278" y="2756888"/>
            <a:ext cx="93610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/>
          <p:nvPr/>
        </p:nvCxnSpPr>
        <p:spPr>
          <a:xfrm>
            <a:off x="5803093" y="2618006"/>
            <a:ext cx="936104" cy="224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>
            <a:off x="666318" y="1748478"/>
            <a:ext cx="0" cy="103985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15 Rectángulo redondeado"/>
          <p:cNvSpPr/>
          <p:nvPr/>
        </p:nvSpPr>
        <p:spPr>
          <a:xfrm>
            <a:off x="6911753" y="1424295"/>
            <a:ext cx="2232247" cy="243675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SV" sz="1600" b="1" dirty="0">
                <a:latin typeface="Arial" pitchFamily="34" charset="0"/>
                <a:cs typeface="Arial" pitchFamily="34" charset="0"/>
              </a:rPr>
              <a:t>R</a:t>
            </a:r>
            <a:r>
              <a:rPr lang="es-SV" sz="1600" b="1" dirty="0" smtClean="0">
                <a:latin typeface="Arial" pitchFamily="34" charset="0"/>
                <a:cs typeface="Arial" pitchFamily="34" charset="0"/>
              </a:rPr>
              <a:t>eferente </a:t>
            </a:r>
            <a:r>
              <a:rPr lang="es-SV" sz="1600" b="1" dirty="0">
                <a:latin typeface="Arial" pitchFamily="34" charset="0"/>
                <a:cs typeface="Arial" pitchFamily="34" charset="0"/>
              </a:rPr>
              <a:t>a la resolución que se pone fin a la </a:t>
            </a:r>
            <a:r>
              <a:rPr lang="es-SV" sz="1600" b="1" dirty="0" smtClean="0">
                <a:latin typeface="Arial" pitchFamily="34" charset="0"/>
                <a:cs typeface="Arial" pitchFamily="34" charset="0"/>
              </a:rPr>
              <a:t>instancia.</a:t>
            </a:r>
            <a:endParaRPr lang="es-SV" sz="16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16 Conector recto de flecha"/>
          <p:cNvCxnSpPr/>
          <p:nvPr/>
        </p:nvCxnSpPr>
        <p:spPr>
          <a:xfrm flipH="1" flipV="1">
            <a:off x="5587068" y="5307089"/>
            <a:ext cx="2614376" cy="6697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18 Conector recto"/>
          <p:cNvCxnSpPr/>
          <p:nvPr/>
        </p:nvCxnSpPr>
        <p:spPr>
          <a:xfrm>
            <a:off x="8201444" y="4269044"/>
            <a:ext cx="0" cy="110501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23 Rectángulo"/>
          <p:cNvSpPr/>
          <p:nvPr/>
        </p:nvSpPr>
        <p:spPr>
          <a:xfrm>
            <a:off x="1321436" y="4437112"/>
            <a:ext cx="3321973" cy="18069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SV" sz="1600" b="1" dirty="0" smtClean="0">
                <a:latin typeface="Arial" pitchFamily="34" charset="0"/>
                <a:cs typeface="Arial" pitchFamily="34" charset="0"/>
              </a:rPr>
              <a:t>La que culmina </a:t>
            </a:r>
            <a:r>
              <a:rPr lang="es-SV" sz="1600" b="1" dirty="0">
                <a:latin typeface="Arial" pitchFamily="34" charset="0"/>
                <a:cs typeface="Arial" pitchFamily="34" charset="0"/>
              </a:rPr>
              <a:t>el procedimiento dando solución a la cuestión de fondo planteada si han concurrido todos los presupuestos </a:t>
            </a:r>
            <a:r>
              <a:rPr lang="es-SV" sz="1600" b="1" dirty="0" smtClean="0">
                <a:latin typeface="Arial" pitchFamily="34" charset="0"/>
                <a:cs typeface="Arial" pitchFamily="34" charset="0"/>
              </a:rPr>
              <a:t>procesales.</a:t>
            </a:r>
            <a:endParaRPr lang="es-SV" sz="16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01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16" y="0"/>
            <a:ext cx="9269695" cy="7173416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0" y="116632"/>
            <a:ext cx="9036496" cy="7509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endParaRPr lang="es-SV" sz="1600" b="1" u="sng" dirty="0" smtClean="0">
              <a:latin typeface="Arial Black" pitchFamily="34" charset="0"/>
            </a:endParaRPr>
          </a:p>
          <a:p>
            <a:pPr lvl="0" algn="ctr"/>
            <a:r>
              <a:rPr lang="es-SV" sz="1600" b="1" u="sng" dirty="0" smtClean="0">
                <a:latin typeface="Arial Black" pitchFamily="34" charset="0"/>
              </a:rPr>
              <a:t>B. Resoluciones </a:t>
            </a:r>
            <a:r>
              <a:rPr lang="es-SV" sz="1600" b="1" u="sng" dirty="0">
                <a:latin typeface="Arial Black" pitchFamily="34" charset="0"/>
              </a:rPr>
              <a:t>interlocutorias no estrictamente </a:t>
            </a:r>
            <a:r>
              <a:rPr lang="es-SV" sz="1600" b="1" u="sng" dirty="0" smtClean="0">
                <a:latin typeface="Arial Black" pitchFamily="34" charset="0"/>
              </a:rPr>
              <a:t>procesales</a:t>
            </a:r>
          </a:p>
          <a:p>
            <a:pPr lvl="0" algn="ctr"/>
            <a:endParaRPr lang="es-SV" sz="1600" b="1" u="sng" dirty="0">
              <a:latin typeface="Arial Black" pitchFamily="34" charset="0"/>
            </a:endParaRPr>
          </a:p>
          <a:p>
            <a:pPr lvl="0" algn="ctr"/>
            <a:endParaRPr lang="es-SV" sz="1600" b="1" u="sng" dirty="0" smtClean="0">
              <a:latin typeface="Arial Black" pitchFamily="34" charset="0"/>
            </a:endParaRPr>
          </a:p>
          <a:p>
            <a:pPr lvl="0" algn="just"/>
            <a:endParaRPr lang="es-SV" sz="1600" b="1" u="sng" dirty="0" smtClean="0">
              <a:latin typeface="Arial Black" pitchFamily="34" charset="0"/>
            </a:endParaRPr>
          </a:p>
          <a:p>
            <a:pPr lvl="0" algn="ctr"/>
            <a:endParaRPr lang="es-SV" sz="1600" b="1" u="sng" dirty="0">
              <a:latin typeface="Arial Black" pitchFamily="34" charset="0"/>
            </a:endParaRPr>
          </a:p>
          <a:p>
            <a:pPr lvl="0" algn="ctr"/>
            <a:endParaRPr lang="es-SV" sz="1600" b="1" u="sng" dirty="0" smtClean="0">
              <a:latin typeface="Arial Black" pitchFamily="34" charset="0"/>
            </a:endParaRPr>
          </a:p>
          <a:p>
            <a:pPr lvl="0" algn="ctr"/>
            <a:endParaRPr lang="es-SV" sz="1600" b="1" u="sng" dirty="0">
              <a:latin typeface="Arial Black" pitchFamily="34" charset="0"/>
            </a:endParaRPr>
          </a:p>
          <a:p>
            <a:pPr lvl="0" algn="ctr"/>
            <a:endParaRPr lang="es-SV" sz="1600" b="1" u="sng" dirty="0" smtClean="0">
              <a:latin typeface="Arial Black" pitchFamily="34" charset="0"/>
            </a:endParaRPr>
          </a:p>
          <a:p>
            <a:pPr lvl="0" algn="ctr"/>
            <a:endParaRPr lang="es-SV" sz="1600" b="1" u="sng" dirty="0">
              <a:latin typeface="Arial Black" pitchFamily="34" charset="0"/>
            </a:endParaRPr>
          </a:p>
          <a:p>
            <a:pPr lvl="0" algn="ctr"/>
            <a:endParaRPr lang="es-SV" sz="1600" b="1" u="sng" dirty="0" smtClean="0">
              <a:latin typeface="Arial Black" pitchFamily="34" charset="0"/>
            </a:endParaRPr>
          </a:p>
          <a:p>
            <a:pPr lvl="0" algn="ctr"/>
            <a:endParaRPr lang="es-SV" sz="1600" b="1" u="sng" dirty="0">
              <a:latin typeface="Arial Black" pitchFamily="34" charset="0"/>
            </a:endParaRPr>
          </a:p>
          <a:p>
            <a:pPr lvl="0" algn="ctr"/>
            <a:endParaRPr lang="es-SV" sz="1600" b="1" u="sng" dirty="0" smtClean="0">
              <a:latin typeface="Arial Black" pitchFamily="34" charset="0"/>
            </a:endParaRPr>
          </a:p>
          <a:p>
            <a:pPr lvl="0" algn="ctr"/>
            <a:endParaRPr lang="es-SV" sz="1600" b="1" u="sng" dirty="0">
              <a:latin typeface="Arial Black" pitchFamily="34" charset="0"/>
            </a:endParaRPr>
          </a:p>
          <a:p>
            <a:pPr lvl="0" algn="ctr"/>
            <a:endParaRPr lang="es-SV" sz="1600" b="1" u="sng" dirty="0" smtClean="0">
              <a:latin typeface="Arial Black" pitchFamily="34" charset="0"/>
            </a:endParaRPr>
          </a:p>
          <a:p>
            <a:pPr lvl="0" algn="ctr"/>
            <a:endParaRPr lang="es-SV" sz="1600" b="1" u="sng" dirty="0">
              <a:latin typeface="Arial Black" pitchFamily="34" charset="0"/>
            </a:endParaRPr>
          </a:p>
          <a:p>
            <a:pPr lvl="0" algn="ctr"/>
            <a:endParaRPr lang="es-SV" sz="1600" b="1" u="sng" dirty="0" smtClean="0">
              <a:latin typeface="Arial Black" pitchFamily="34" charset="0"/>
            </a:endParaRPr>
          </a:p>
          <a:p>
            <a:pPr lvl="0" algn="ctr"/>
            <a:endParaRPr lang="es-SV" sz="1600" b="1" u="sng" dirty="0">
              <a:latin typeface="Arial Black" pitchFamily="34" charset="0"/>
            </a:endParaRPr>
          </a:p>
          <a:p>
            <a:pPr lvl="0" algn="ctr"/>
            <a:endParaRPr lang="es-SV" sz="1600" b="1" u="sng" dirty="0" smtClean="0">
              <a:latin typeface="Arial Black" pitchFamily="34" charset="0"/>
            </a:endParaRPr>
          </a:p>
          <a:p>
            <a:pPr lvl="0" algn="ctr"/>
            <a:endParaRPr lang="es-SV" sz="1600" b="1" u="sng" dirty="0">
              <a:latin typeface="Arial Black" pitchFamily="34" charset="0"/>
            </a:endParaRPr>
          </a:p>
          <a:p>
            <a:pPr lvl="0" algn="ctr"/>
            <a:endParaRPr lang="es-SV" sz="1600" b="1" u="sng" dirty="0" smtClean="0">
              <a:latin typeface="Arial Black" pitchFamily="34" charset="0"/>
            </a:endParaRPr>
          </a:p>
          <a:p>
            <a:pPr lvl="0" algn="ctr"/>
            <a:endParaRPr lang="es-SV" sz="1600" b="1" u="sng" dirty="0">
              <a:latin typeface="Arial Black" pitchFamily="34" charset="0"/>
            </a:endParaRPr>
          </a:p>
          <a:p>
            <a:pPr lvl="0" algn="ctr"/>
            <a:endParaRPr lang="es-SV" sz="1600" b="1" u="sng" dirty="0" smtClean="0">
              <a:latin typeface="Arial Black" pitchFamily="34" charset="0"/>
            </a:endParaRPr>
          </a:p>
          <a:p>
            <a:pPr lvl="0" algn="ctr"/>
            <a:endParaRPr lang="es-SV" sz="1600" b="1" u="sng" dirty="0">
              <a:latin typeface="Arial Black" pitchFamily="34" charset="0"/>
            </a:endParaRPr>
          </a:p>
          <a:p>
            <a:pPr lvl="0" algn="ctr"/>
            <a:endParaRPr lang="es-SV" sz="1600" b="1" u="sng" dirty="0" smtClean="0">
              <a:latin typeface="Arial Black" pitchFamily="34" charset="0"/>
            </a:endParaRPr>
          </a:p>
          <a:p>
            <a:pPr lvl="0" algn="ctr"/>
            <a:endParaRPr lang="es-SV" sz="1600" b="1" u="sng" dirty="0">
              <a:latin typeface="Arial Black" pitchFamily="34" charset="0"/>
            </a:endParaRPr>
          </a:p>
          <a:p>
            <a:pPr lvl="0" algn="ctr"/>
            <a:endParaRPr lang="es-SV" sz="1600" b="1" u="sng" dirty="0" smtClean="0">
              <a:latin typeface="Arial Black" pitchFamily="34" charset="0"/>
            </a:endParaRPr>
          </a:p>
          <a:p>
            <a:pPr lvl="0" algn="ctr"/>
            <a:endParaRPr lang="es-SV" sz="1600" b="1" u="sng" dirty="0">
              <a:latin typeface="Arial Black" pitchFamily="34" charset="0"/>
            </a:endParaRPr>
          </a:p>
          <a:p>
            <a:pPr lvl="0" algn="ctr"/>
            <a:endParaRPr lang="es-SV" sz="1600" dirty="0">
              <a:latin typeface="Arial Black" pitchFamily="34" charset="0"/>
            </a:endParaRPr>
          </a:p>
          <a:p>
            <a:endParaRPr lang="es-SV" dirty="0"/>
          </a:p>
        </p:txBody>
      </p:sp>
      <p:sp>
        <p:nvSpPr>
          <p:cNvPr id="3" name="2 Proceso alternativo"/>
          <p:cNvSpPr/>
          <p:nvPr/>
        </p:nvSpPr>
        <p:spPr>
          <a:xfrm>
            <a:off x="0" y="1204151"/>
            <a:ext cx="2088232" cy="1944216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SV" sz="1600" b="1" dirty="0">
                <a:latin typeface="Arial" pitchFamily="34" charset="0"/>
                <a:cs typeface="Arial" pitchFamily="34" charset="0"/>
              </a:rPr>
              <a:t>Nos referimos a los casos en los que el juez de Menores dicta </a:t>
            </a:r>
            <a:r>
              <a:rPr lang="es-SV" sz="1600" b="1" dirty="0" smtClean="0">
                <a:latin typeface="Arial" pitchFamily="34" charset="0"/>
                <a:cs typeface="Arial" pitchFamily="34" charset="0"/>
              </a:rPr>
              <a:t>resoluciones.</a:t>
            </a:r>
            <a:endParaRPr lang="es-SV" sz="16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5 Conector recto de flecha"/>
          <p:cNvCxnSpPr/>
          <p:nvPr/>
        </p:nvCxnSpPr>
        <p:spPr>
          <a:xfrm flipV="1">
            <a:off x="2267744" y="1736812"/>
            <a:ext cx="792088" cy="3960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6 Conector recto de flecha"/>
          <p:cNvCxnSpPr/>
          <p:nvPr/>
        </p:nvCxnSpPr>
        <p:spPr>
          <a:xfrm>
            <a:off x="2267744" y="2348509"/>
            <a:ext cx="792088" cy="2478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9 Rectángulo"/>
          <p:cNvSpPr/>
          <p:nvPr/>
        </p:nvSpPr>
        <p:spPr>
          <a:xfrm>
            <a:off x="3245115" y="1196752"/>
            <a:ext cx="2546265" cy="93610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SV" sz="1600" b="1" dirty="0" smtClean="0">
                <a:latin typeface="Arial" pitchFamily="34" charset="0"/>
                <a:cs typeface="Arial" pitchFamily="34" charset="0"/>
              </a:rPr>
              <a:t>Necesariamente </a:t>
            </a:r>
            <a:r>
              <a:rPr lang="es-SV" sz="1600" b="1" dirty="0">
                <a:latin typeface="Arial" pitchFamily="34" charset="0"/>
                <a:cs typeface="Arial" pitchFamily="34" charset="0"/>
              </a:rPr>
              <a:t>implica la toma de decisiones de carácter material 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3281030" y="2497623"/>
            <a:ext cx="2546265" cy="68407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SV" sz="1600" b="1" dirty="0" smtClean="0">
                <a:latin typeface="Arial" pitchFamily="34" charset="0"/>
                <a:cs typeface="Arial" pitchFamily="34" charset="0"/>
              </a:rPr>
              <a:t>Más no así de trascendencia procesal</a:t>
            </a:r>
            <a:endParaRPr lang="es-SV" sz="16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16 Conector recto"/>
          <p:cNvCxnSpPr/>
          <p:nvPr/>
        </p:nvCxnSpPr>
        <p:spPr>
          <a:xfrm>
            <a:off x="5871120" y="1561322"/>
            <a:ext cx="718592" cy="65169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17 Conector recto"/>
          <p:cNvCxnSpPr/>
          <p:nvPr/>
        </p:nvCxnSpPr>
        <p:spPr>
          <a:xfrm flipV="1">
            <a:off x="5882388" y="2461084"/>
            <a:ext cx="718592" cy="459461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3" name="32 Redondear rectángulo de esquina diagonal"/>
          <p:cNvSpPr/>
          <p:nvPr/>
        </p:nvSpPr>
        <p:spPr>
          <a:xfrm>
            <a:off x="6876256" y="1003457"/>
            <a:ext cx="2016224" cy="2583251"/>
          </a:xfrm>
          <a:prstGeom prst="round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SV" sz="1600" b="1" dirty="0" smtClean="0">
                <a:latin typeface="Arial" pitchFamily="34" charset="0"/>
                <a:cs typeface="Arial" pitchFamily="34" charset="0"/>
              </a:rPr>
              <a:t>En </a:t>
            </a:r>
            <a:r>
              <a:rPr lang="es-SV" sz="1600" b="1" dirty="0">
                <a:latin typeface="Arial" pitchFamily="34" charset="0"/>
                <a:cs typeface="Arial" pitchFamily="34" charset="0"/>
              </a:rPr>
              <a:t>las cuales no solo aplica normas procesales sino también normas </a:t>
            </a:r>
            <a:r>
              <a:rPr lang="es-SV" sz="1600" b="1" dirty="0" smtClean="0">
                <a:latin typeface="Arial" pitchFamily="34" charset="0"/>
                <a:cs typeface="Arial" pitchFamily="34" charset="0"/>
              </a:rPr>
              <a:t>materiales.</a:t>
            </a:r>
            <a:endParaRPr lang="es-SV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36 Rectángulo"/>
          <p:cNvSpPr/>
          <p:nvPr/>
        </p:nvSpPr>
        <p:spPr>
          <a:xfrm>
            <a:off x="2500221" y="4642341"/>
            <a:ext cx="4189220" cy="14401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es-SV" sz="1600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s-SV" sz="1600" b="1" dirty="0" smtClean="0">
                <a:latin typeface="Arial" pitchFamily="34" charset="0"/>
                <a:cs typeface="Arial" pitchFamily="34" charset="0"/>
              </a:rPr>
              <a:t>Efectuando </a:t>
            </a:r>
            <a:r>
              <a:rPr lang="es-SV" sz="1600" b="1" dirty="0">
                <a:latin typeface="Arial" pitchFamily="34" charset="0"/>
                <a:cs typeface="Arial" pitchFamily="34" charset="0"/>
              </a:rPr>
              <a:t>calificaciones jurídicas a la vez que debe permitir de la existencia provisional de unos hechos para poder tomar la decisión adecuada.</a:t>
            </a:r>
          </a:p>
          <a:p>
            <a:pPr algn="ctr"/>
            <a:endParaRPr lang="es-SV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8" name="37 Conector recto"/>
          <p:cNvCxnSpPr/>
          <p:nvPr/>
        </p:nvCxnSpPr>
        <p:spPr>
          <a:xfrm flipV="1">
            <a:off x="8100392" y="3727490"/>
            <a:ext cx="0" cy="1634931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1" name="40 Conector recto de flecha"/>
          <p:cNvCxnSpPr/>
          <p:nvPr/>
        </p:nvCxnSpPr>
        <p:spPr>
          <a:xfrm flipH="1">
            <a:off x="6876256" y="5362421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892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59" y="-8772"/>
            <a:ext cx="9269695" cy="7173416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179512" y="467380"/>
            <a:ext cx="8964488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endParaRPr lang="es-SV" sz="1600" b="1" u="sng" dirty="0" smtClean="0"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es-SV" sz="1600" b="1" u="sng" dirty="0" smtClean="0">
                <a:latin typeface="Arial" pitchFamily="34" charset="0"/>
                <a:cs typeface="Arial" pitchFamily="34" charset="0"/>
              </a:rPr>
              <a:t>C. Resoluciones </a:t>
            </a:r>
            <a:r>
              <a:rPr lang="es-SV" sz="1600" b="1" u="sng" dirty="0">
                <a:latin typeface="Arial" pitchFamily="34" charset="0"/>
                <a:cs typeface="Arial" pitchFamily="34" charset="0"/>
              </a:rPr>
              <a:t>interlocutorias de carácter </a:t>
            </a:r>
            <a:r>
              <a:rPr lang="es-SV" sz="1600" b="1" u="sng" dirty="0" smtClean="0">
                <a:latin typeface="Arial" pitchFamily="34" charset="0"/>
                <a:cs typeface="Arial" pitchFamily="34" charset="0"/>
              </a:rPr>
              <a:t>especial</a:t>
            </a:r>
          </a:p>
          <a:p>
            <a:pPr lvl="0"/>
            <a:endParaRPr lang="es-SV" b="1" u="sng" dirty="0"/>
          </a:p>
          <a:p>
            <a:pPr lvl="0"/>
            <a:endParaRPr lang="es-SV" b="1" u="sng" dirty="0" smtClean="0"/>
          </a:p>
          <a:p>
            <a:pPr lvl="0"/>
            <a:endParaRPr lang="es-SV" b="1" u="sng" dirty="0"/>
          </a:p>
          <a:p>
            <a:pPr lvl="0"/>
            <a:endParaRPr lang="es-SV" b="1" u="sng" dirty="0" smtClean="0"/>
          </a:p>
          <a:p>
            <a:pPr lvl="0"/>
            <a:endParaRPr lang="es-SV" b="1" u="sng" dirty="0"/>
          </a:p>
          <a:p>
            <a:pPr lvl="0"/>
            <a:endParaRPr lang="es-SV" b="1" u="sng" dirty="0" smtClean="0"/>
          </a:p>
          <a:p>
            <a:pPr lvl="0"/>
            <a:endParaRPr lang="es-SV" b="1" u="sng" dirty="0"/>
          </a:p>
          <a:p>
            <a:pPr lvl="0"/>
            <a:endParaRPr lang="es-SV" b="1" u="sng" dirty="0" smtClean="0"/>
          </a:p>
          <a:p>
            <a:pPr lvl="0"/>
            <a:endParaRPr lang="es-SV" b="1" u="sng" dirty="0"/>
          </a:p>
          <a:p>
            <a:pPr lvl="0"/>
            <a:endParaRPr lang="es-SV" b="1" u="sng" dirty="0" smtClean="0"/>
          </a:p>
          <a:p>
            <a:pPr lvl="0"/>
            <a:endParaRPr lang="es-SV" b="1" u="sng" dirty="0"/>
          </a:p>
          <a:p>
            <a:pPr lvl="0"/>
            <a:endParaRPr lang="es-SV" b="1" u="sng" dirty="0" smtClean="0"/>
          </a:p>
          <a:p>
            <a:pPr lvl="0"/>
            <a:endParaRPr lang="es-SV" b="1" u="sng" dirty="0"/>
          </a:p>
          <a:p>
            <a:pPr lvl="0"/>
            <a:endParaRPr lang="es-SV" b="1" u="sng" dirty="0" smtClean="0"/>
          </a:p>
          <a:p>
            <a:pPr lvl="0"/>
            <a:endParaRPr lang="es-SV" b="1" u="sng" dirty="0"/>
          </a:p>
          <a:p>
            <a:pPr lvl="0"/>
            <a:endParaRPr lang="es-SV" b="1" u="sng" dirty="0" smtClean="0"/>
          </a:p>
          <a:p>
            <a:pPr lvl="0"/>
            <a:endParaRPr lang="es-SV" b="1" u="sng" dirty="0"/>
          </a:p>
          <a:p>
            <a:pPr lvl="0"/>
            <a:endParaRPr lang="es-SV" b="1" u="sng" dirty="0" smtClean="0"/>
          </a:p>
          <a:p>
            <a:pPr lvl="0"/>
            <a:endParaRPr lang="es-SV" b="1" u="sng" dirty="0"/>
          </a:p>
          <a:p>
            <a:pPr lvl="0"/>
            <a:endParaRPr lang="es-SV" dirty="0"/>
          </a:p>
          <a:p>
            <a:endParaRPr lang="es-SV" dirty="0"/>
          </a:p>
        </p:txBody>
      </p:sp>
      <p:sp>
        <p:nvSpPr>
          <p:cNvPr id="3" name="2 Elipse"/>
          <p:cNvSpPr/>
          <p:nvPr/>
        </p:nvSpPr>
        <p:spPr>
          <a:xfrm>
            <a:off x="2339752" y="1342339"/>
            <a:ext cx="5256584" cy="105006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SV" sz="1600" b="1" dirty="0">
                <a:latin typeface="Arial" pitchFamily="34" charset="0"/>
                <a:cs typeface="Arial" pitchFamily="34" charset="0"/>
              </a:rPr>
              <a:t>Pertenecen en este núcleo  las resoluciones en que la decisión adopta por el juez de Menores </a:t>
            </a:r>
          </a:p>
        </p:txBody>
      </p:sp>
      <p:cxnSp>
        <p:nvCxnSpPr>
          <p:cNvPr id="6" name="5 Conector recto de flecha"/>
          <p:cNvCxnSpPr/>
          <p:nvPr/>
        </p:nvCxnSpPr>
        <p:spPr>
          <a:xfrm>
            <a:off x="1658464" y="1878231"/>
            <a:ext cx="0" cy="10628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6 Rectángulo redondeado"/>
          <p:cNvSpPr/>
          <p:nvPr/>
        </p:nvSpPr>
        <p:spPr>
          <a:xfrm>
            <a:off x="204334" y="2967038"/>
            <a:ext cx="3024336" cy="5040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SV" sz="1600" b="1" dirty="0">
                <a:latin typeface="Arial" pitchFamily="34" charset="0"/>
                <a:cs typeface="Arial" pitchFamily="34" charset="0"/>
              </a:rPr>
              <a:t>S</a:t>
            </a:r>
            <a:r>
              <a:rPr lang="es-SV" sz="1600" b="1" dirty="0" smtClean="0">
                <a:latin typeface="Arial" pitchFamily="34" charset="0"/>
                <a:cs typeface="Arial" pitchFamily="34" charset="0"/>
              </a:rPr>
              <a:t>e </a:t>
            </a:r>
            <a:r>
              <a:rPr lang="es-SV" sz="1600" b="1" dirty="0">
                <a:latin typeface="Arial" pitchFamily="34" charset="0"/>
                <a:cs typeface="Arial" pitchFamily="34" charset="0"/>
              </a:rPr>
              <a:t>basa en la aplicación</a:t>
            </a:r>
          </a:p>
        </p:txBody>
      </p:sp>
      <p:sp>
        <p:nvSpPr>
          <p:cNvPr id="8" name="7 Rectángulo redondeado"/>
          <p:cNvSpPr/>
          <p:nvPr/>
        </p:nvSpPr>
        <p:spPr>
          <a:xfrm>
            <a:off x="179512" y="3831690"/>
            <a:ext cx="3024336" cy="5272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SV" sz="1600" b="1" dirty="0">
                <a:latin typeface="Arial" pitchFamily="34" charset="0"/>
                <a:cs typeface="Arial" pitchFamily="34" charset="0"/>
              </a:rPr>
              <a:t>o interpretación de normas estrictamente procesales </a:t>
            </a:r>
          </a:p>
        </p:txBody>
      </p:sp>
      <p:cxnSp>
        <p:nvCxnSpPr>
          <p:cNvPr id="10" name="9 Conector recto"/>
          <p:cNvCxnSpPr/>
          <p:nvPr/>
        </p:nvCxnSpPr>
        <p:spPr>
          <a:xfrm flipH="1">
            <a:off x="1676337" y="1878231"/>
            <a:ext cx="66341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>
            <a:off x="1676337" y="3471094"/>
            <a:ext cx="0" cy="36059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18 Conector recto de flecha"/>
          <p:cNvCxnSpPr/>
          <p:nvPr/>
        </p:nvCxnSpPr>
        <p:spPr>
          <a:xfrm>
            <a:off x="3636292" y="3684845"/>
            <a:ext cx="66632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20 Conector recto"/>
          <p:cNvCxnSpPr/>
          <p:nvPr/>
        </p:nvCxnSpPr>
        <p:spPr>
          <a:xfrm flipV="1">
            <a:off x="3653354" y="3219066"/>
            <a:ext cx="0" cy="93155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21 Conector recto"/>
          <p:cNvCxnSpPr/>
          <p:nvPr/>
        </p:nvCxnSpPr>
        <p:spPr>
          <a:xfrm flipH="1">
            <a:off x="3240248" y="3219066"/>
            <a:ext cx="39604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 flipH="1">
            <a:off x="3228670" y="4095334"/>
            <a:ext cx="39604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8" name="27 Lágrima"/>
          <p:cNvSpPr/>
          <p:nvPr/>
        </p:nvSpPr>
        <p:spPr>
          <a:xfrm>
            <a:off x="4788024" y="2745570"/>
            <a:ext cx="3024336" cy="1811643"/>
          </a:xfrm>
          <a:prstGeom prst="teardrop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SV" sz="1600" b="1" dirty="0" smtClean="0">
                <a:latin typeface="Arial" pitchFamily="34" charset="0"/>
                <a:cs typeface="Arial" pitchFamily="34" charset="0"/>
              </a:rPr>
              <a:t>Como </a:t>
            </a:r>
            <a:r>
              <a:rPr lang="es-SV" sz="1600" b="1" dirty="0">
                <a:latin typeface="Arial" pitchFamily="34" charset="0"/>
                <a:cs typeface="Arial" pitchFamily="34" charset="0"/>
              </a:rPr>
              <a:t>son las referidas a la declaración de nulidad de una actuación en la etapa preparatoria</a:t>
            </a:r>
          </a:p>
        </p:txBody>
      </p:sp>
      <p:cxnSp>
        <p:nvCxnSpPr>
          <p:cNvPr id="37" name="36 Conector recto de flecha"/>
          <p:cNvCxnSpPr/>
          <p:nvPr/>
        </p:nvCxnSpPr>
        <p:spPr>
          <a:xfrm>
            <a:off x="6444208" y="4725143"/>
            <a:ext cx="0" cy="6480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9" name="38 Proceso alternativo"/>
          <p:cNvSpPr/>
          <p:nvPr/>
        </p:nvSpPr>
        <p:spPr>
          <a:xfrm>
            <a:off x="5363821" y="5517232"/>
            <a:ext cx="2239652" cy="936104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es-SV" sz="1600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s-SV" sz="1600" b="1" dirty="0" smtClean="0">
                <a:latin typeface="Arial" pitchFamily="34" charset="0"/>
                <a:cs typeface="Arial" pitchFamily="34" charset="0"/>
              </a:rPr>
              <a:t>La </a:t>
            </a:r>
            <a:r>
              <a:rPr lang="es-SV" sz="1600" b="1" dirty="0">
                <a:latin typeface="Arial" pitchFamily="34" charset="0"/>
                <a:cs typeface="Arial" pitchFamily="34" charset="0"/>
              </a:rPr>
              <a:t>decisión sobre la acumulación. </a:t>
            </a:r>
          </a:p>
          <a:p>
            <a:pPr algn="just"/>
            <a:endParaRPr lang="es-SV" sz="16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90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16" y="0"/>
            <a:ext cx="9269695" cy="7173416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0" y="116632"/>
            <a:ext cx="9144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SV" sz="1600" dirty="0" smtClean="0">
              <a:latin typeface="Arial Black" pitchFamily="34" charset="0"/>
            </a:endParaRPr>
          </a:p>
          <a:p>
            <a:pPr algn="ctr"/>
            <a:r>
              <a:rPr lang="es-SV" sz="1600" dirty="0" smtClean="0">
                <a:latin typeface="Arial Black" pitchFamily="34" charset="0"/>
              </a:rPr>
              <a:t>TRAMITACIÓN</a:t>
            </a:r>
          </a:p>
          <a:p>
            <a:pPr algn="ctr"/>
            <a:endParaRPr lang="es-SV" sz="1600" dirty="0">
              <a:latin typeface="Arial Black" pitchFamily="34" charset="0"/>
            </a:endParaRPr>
          </a:p>
          <a:p>
            <a:pPr algn="just"/>
            <a:r>
              <a:rPr lang="es-SV" sz="1600" b="1" dirty="0" smtClean="0">
                <a:latin typeface="Arial" pitchFamily="34" charset="0"/>
                <a:cs typeface="Arial" pitchFamily="34" charset="0"/>
              </a:rPr>
              <a:t>La </a:t>
            </a:r>
            <a:r>
              <a:rPr lang="es-SV" sz="1600" b="1" dirty="0">
                <a:latin typeface="Arial" pitchFamily="34" charset="0"/>
                <a:cs typeface="Arial" pitchFamily="34" charset="0"/>
              </a:rPr>
              <a:t>tramitación de la apelación especial se </a:t>
            </a:r>
            <a:r>
              <a:rPr lang="es-SV" sz="1600" b="1" dirty="0" smtClean="0">
                <a:latin typeface="Arial" pitchFamily="34" charset="0"/>
                <a:cs typeface="Arial" pitchFamily="34" charset="0"/>
              </a:rPr>
              <a:t>concibe</a:t>
            </a:r>
          </a:p>
          <a:p>
            <a:pPr algn="ctr"/>
            <a:endParaRPr lang="es-SV" sz="1600" dirty="0">
              <a:latin typeface="Arial Black" pitchFamily="34" charset="0"/>
            </a:endParaRPr>
          </a:p>
          <a:p>
            <a:pPr algn="ctr"/>
            <a:endParaRPr lang="es-SV" sz="1600" dirty="0" smtClean="0">
              <a:latin typeface="Arial Black" pitchFamily="34" charset="0"/>
            </a:endParaRPr>
          </a:p>
          <a:p>
            <a:pPr algn="ctr"/>
            <a:r>
              <a:rPr lang="es-SV" sz="1600" b="1" dirty="0" smtClean="0">
                <a:latin typeface="Arial" pitchFamily="34" charset="0"/>
                <a:cs typeface="Arial" pitchFamily="34" charset="0"/>
              </a:rPr>
              <a:t> </a:t>
            </a:r>
            <a:endParaRPr lang="es-SV" sz="1600" dirty="0">
              <a:latin typeface="Arial Black" pitchFamily="34" charset="0"/>
            </a:endParaRPr>
          </a:p>
          <a:p>
            <a:pPr algn="ctr"/>
            <a:endParaRPr lang="es-SV" sz="1600" dirty="0" smtClean="0">
              <a:latin typeface="Arial Black" pitchFamily="34" charset="0"/>
            </a:endParaRPr>
          </a:p>
          <a:p>
            <a:pPr algn="ctr"/>
            <a:endParaRPr lang="es-SV" sz="1600" dirty="0">
              <a:latin typeface="Arial Black" pitchFamily="34" charset="0"/>
            </a:endParaRPr>
          </a:p>
          <a:p>
            <a:pPr algn="ctr"/>
            <a:endParaRPr lang="es-SV" sz="1600" dirty="0" smtClean="0">
              <a:latin typeface="Arial Black" pitchFamily="34" charset="0"/>
            </a:endParaRPr>
          </a:p>
          <a:p>
            <a:pPr algn="ctr"/>
            <a:endParaRPr lang="es-SV" sz="1600" dirty="0">
              <a:latin typeface="Arial Black" pitchFamily="34" charset="0"/>
            </a:endParaRPr>
          </a:p>
          <a:p>
            <a:pPr algn="ctr"/>
            <a:endParaRPr lang="es-SV" sz="1600" dirty="0" smtClean="0">
              <a:latin typeface="Arial Black" pitchFamily="34" charset="0"/>
            </a:endParaRPr>
          </a:p>
          <a:p>
            <a:pPr algn="ctr"/>
            <a:endParaRPr lang="es-SV" sz="1600" dirty="0">
              <a:latin typeface="Arial Black" pitchFamily="34" charset="0"/>
            </a:endParaRPr>
          </a:p>
          <a:p>
            <a:pPr algn="ctr"/>
            <a:endParaRPr lang="es-SV" sz="1600" dirty="0" smtClean="0">
              <a:latin typeface="Arial Black" pitchFamily="34" charset="0"/>
            </a:endParaRPr>
          </a:p>
          <a:p>
            <a:pPr algn="ctr"/>
            <a:endParaRPr lang="es-SV" sz="1600" dirty="0">
              <a:latin typeface="Arial Black" pitchFamily="34" charset="0"/>
            </a:endParaRPr>
          </a:p>
          <a:p>
            <a:pPr algn="ctr"/>
            <a:endParaRPr lang="es-SV" sz="1600" dirty="0" smtClean="0">
              <a:latin typeface="Arial Black" pitchFamily="34" charset="0"/>
            </a:endParaRPr>
          </a:p>
          <a:p>
            <a:pPr algn="ctr"/>
            <a:endParaRPr lang="es-SV" sz="1600" dirty="0">
              <a:latin typeface="Arial Black" pitchFamily="34" charset="0"/>
            </a:endParaRPr>
          </a:p>
          <a:p>
            <a:pPr algn="ctr"/>
            <a:endParaRPr lang="es-SV" sz="1600" dirty="0">
              <a:latin typeface="Arial Black" pitchFamily="34" charset="0"/>
            </a:endParaRPr>
          </a:p>
          <a:p>
            <a:pPr algn="ctr"/>
            <a:endParaRPr lang="es-SV" sz="1600" dirty="0" smtClean="0">
              <a:latin typeface="Arial Black" pitchFamily="34" charset="0"/>
            </a:endParaRPr>
          </a:p>
          <a:p>
            <a:pPr algn="ctr"/>
            <a:endParaRPr lang="es-SV" sz="1600" dirty="0">
              <a:latin typeface="Arial Black" pitchFamily="34" charset="0"/>
            </a:endParaRPr>
          </a:p>
          <a:p>
            <a:pPr algn="ctr"/>
            <a:endParaRPr lang="es-SV" sz="1600" dirty="0">
              <a:latin typeface="Arial Black" pitchFamily="34" charset="0"/>
            </a:endParaRPr>
          </a:p>
        </p:txBody>
      </p:sp>
      <p:sp>
        <p:nvSpPr>
          <p:cNvPr id="3" name="2 Proceso alternativo"/>
          <p:cNvSpPr/>
          <p:nvPr/>
        </p:nvSpPr>
        <p:spPr>
          <a:xfrm>
            <a:off x="0" y="1412776"/>
            <a:ext cx="2160240" cy="360040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SV" sz="1600" b="1" dirty="0">
                <a:latin typeface="Arial" pitchFamily="34" charset="0"/>
                <a:cs typeface="Arial" pitchFamily="34" charset="0"/>
              </a:rPr>
              <a:t>D</a:t>
            </a:r>
            <a:r>
              <a:rPr lang="es-SV" sz="1600" b="1" dirty="0" smtClean="0">
                <a:latin typeface="Arial" pitchFamily="34" charset="0"/>
                <a:cs typeface="Arial" pitchFamily="34" charset="0"/>
              </a:rPr>
              <a:t>e manera sencilla</a:t>
            </a:r>
            <a:endParaRPr lang="es-SV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Proceso alternativo"/>
          <p:cNvSpPr/>
          <p:nvPr/>
        </p:nvSpPr>
        <p:spPr>
          <a:xfrm>
            <a:off x="0" y="2132112"/>
            <a:ext cx="2160240" cy="360040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SV" sz="1600" b="1" dirty="0" smtClean="0">
                <a:latin typeface="Arial" pitchFamily="34" charset="0"/>
                <a:cs typeface="Arial" pitchFamily="34" charset="0"/>
              </a:rPr>
              <a:t>Y breve</a:t>
            </a:r>
            <a:endParaRPr lang="es-SV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Flecha derecha"/>
          <p:cNvSpPr/>
          <p:nvPr/>
        </p:nvSpPr>
        <p:spPr>
          <a:xfrm>
            <a:off x="2185392" y="1772816"/>
            <a:ext cx="792088" cy="39604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/>
          </a:p>
        </p:txBody>
      </p:sp>
      <p:sp>
        <p:nvSpPr>
          <p:cNvPr id="7" name="6 Elipse"/>
          <p:cNvSpPr/>
          <p:nvPr/>
        </p:nvSpPr>
        <p:spPr>
          <a:xfrm>
            <a:off x="2977480" y="1221915"/>
            <a:ext cx="2209417" cy="155427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SV" sz="1600" b="1" dirty="0">
                <a:latin typeface="Arial" pitchFamily="34" charset="0"/>
                <a:cs typeface="Arial" pitchFamily="34" charset="0"/>
              </a:rPr>
              <a:t>El recurrente dispone de tres días para interponer el recurso 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3161933" y="2843996"/>
            <a:ext cx="20162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SV" sz="1600" b="1" dirty="0" smtClean="0">
                <a:solidFill>
                  <a:schemeClr val="bg1"/>
                </a:solidFill>
                <a:latin typeface="Arial Black" pitchFamily="34" charset="0"/>
              </a:rPr>
              <a:t>contados desde la notificación de la resolución a recurrir</a:t>
            </a:r>
            <a:endParaRPr lang="es-SV" sz="16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9" name="8 Flecha derecha"/>
          <p:cNvSpPr/>
          <p:nvPr/>
        </p:nvSpPr>
        <p:spPr>
          <a:xfrm>
            <a:off x="5436096" y="1817128"/>
            <a:ext cx="792088" cy="39604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/>
          </a:p>
        </p:txBody>
      </p:sp>
      <p:sp>
        <p:nvSpPr>
          <p:cNvPr id="10" name="9 Rectángulo"/>
          <p:cNvSpPr/>
          <p:nvPr/>
        </p:nvSpPr>
        <p:spPr>
          <a:xfrm>
            <a:off x="6424348" y="1221915"/>
            <a:ext cx="2612148" cy="155427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SV" sz="1600" b="1" dirty="0">
                <a:latin typeface="Arial" pitchFamily="34" charset="0"/>
                <a:cs typeface="Arial" pitchFamily="34" charset="0"/>
              </a:rPr>
              <a:t>El acto de interposición exige una serie de requisitos de tiempo, lugar y forma</a:t>
            </a:r>
          </a:p>
        </p:txBody>
      </p:sp>
      <p:sp>
        <p:nvSpPr>
          <p:cNvPr id="11" name="10 Flecha derecha"/>
          <p:cNvSpPr/>
          <p:nvPr/>
        </p:nvSpPr>
        <p:spPr>
          <a:xfrm rot="5400000">
            <a:off x="7170751" y="4062094"/>
            <a:ext cx="587906" cy="39604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/>
          </a:p>
        </p:txBody>
      </p:sp>
      <p:sp>
        <p:nvSpPr>
          <p:cNvPr id="12" name="11 CuadroTexto"/>
          <p:cNvSpPr txBox="1"/>
          <p:nvPr/>
        </p:nvSpPr>
        <p:spPr>
          <a:xfrm>
            <a:off x="6326266" y="2983056"/>
            <a:ext cx="280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SV" sz="1600" b="1" dirty="0">
                <a:solidFill>
                  <a:schemeClr val="bg1"/>
                </a:solidFill>
                <a:latin typeface="Arial Black" pitchFamily="34" charset="0"/>
              </a:rPr>
              <a:t>siendo importante recordar que el escrito deberá contener</a:t>
            </a:r>
            <a:endParaRPr lang="es-SV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12 Proceso alternativo"/>
          <p:cNvSpPr/>
          <p:nvPr/>
        </p:nvSpPr>
        <p:spPr>
          <a:xfrm>
            <a:off x="5517798" y="4653136"/>
            <a:ext cx="3656290" cy="1656185"/>
          </a:xfrm>
          <a:prstGeom prst="flowChartAlternate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SV" sz="1600" b="1" dirty="0" smtClean="0">
                <a:latin typeface="Arial" pitchFamily="34" charset="0"/>
                <a:cs typeface="Arial" pitchFamily="34" charset="0"/>
              </a:rPr>
              <a:t>-la </a:t>
            </a:r>
            <a:r>
              <a:rPr lang="es-SV" sz="1600" b="1" dirty="0">
                <a:latin typeface="Arial" pitchFamily="34" charset="0"/>
                <a:cs typeface="Arial" pitchFamily="34" charset="0"/>
              </a:rPr>
              <a:t>mención del punto impugnado</a:t>
            </a:r>
            <a:r>
              <a:rPr lang="es-SV" sz="1600" b="1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 algn="just"/>
            <a:r>
              <a:rPr lang="es-SV" sz="1600" b="1" dirty="0" smtClean="0">
                <a:latin typeface="Arial" pitchFamily="34" charset="0"/>
                <a:cs typeface="Arial" pitchFamily="34" charset="0"/>
              </a:rPr>
              <a:t>-la </a:t>
            </a:r>
            <a:r>
              <a:rPr lang="es-SV" sz="1600" b="1" dirty="0">
                <a:latin typeface="Arial" pitchFamily="34" charset="0"/>
                <a:cs typeface="Arial" pitchFamily="34" charset="0"/>
              </a:rPr>
              <a:t>petición en concreto, </a:t>
            </a:r>
            <a:endParaRPr lang="es-SV" sz="1600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s-SV" sz="1600" b="1" dirty="0">
                <a:latin typeface="Arial" pitchFamily="34" charset="0"/>
                <a:cs typeface="Arial" pitchFamily="34" charset="0"/>
              </a:rPr>
              <a:t>-</a:t>
            </a:r>
            <a:r>
              <a:rPr lang="es-SV" sz="1600" b="1" dirty="0" smtClean="0">
                <a:latin typeface="Arial" pitchFamily="34" charset="0"/>
                <a:cs typeface="Arial" pitchFamily="34" charset="0"/>
              </a:rPr>
              <a:t>la </a:t>
            </a:r>
            <a:r>
              <a:rPr lang="es-SV" sz="1600" b="1" dirty="0">
                <a:latin typeface="Arial" pitchFamily="34" charset="0"/>
                <a:cs typeface="Arial" pitchFamily="34" charset="0"/>
              </a:rPr>
              <a:t>resolución que se le pide, </a:t>
            </a:r>
            <a:endParaRPr lang="es-SV" sz="1600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s-SV" sz="1600" b="1" dirty="0">
                <a:latin typeface="Arial" pitchFamily="34" charset="0"/>
                <a:cs typeface="Arial" pitchFamily="34" charset="0"/>
              </a:rPr>
              <a:t>-</a:t>
            </a:r>
            <a:r>
              <a:rPr lang="es-SV" sz="1600" b="1" dirty="0" smtClean="0">
                <a:latin typeface="Arial" pitchFamily="34" charset="0"/>
                <a:cs typeface="Arial" pitchFamily="34" charset="0"/>
              </a:rPr>
              <a:t>la </a:t>
            </a:r>
            <a:r>
              <a:rPr lang="es-SV" sz="1600" b="1" dirty="0">
                <a:latin typeface="Arial" pitchFamily="34" charset="0"/>
                <a:cs typeface="Arial" pitchFamily="34" charset="0"/>
              </a:rPr>
              <a:t>fundamentación de todo ello y </a:t>
            </a:r>
            <a:endParaRPr lang="es-SV" sz="1600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s-SV" sz="1600" b="1" dirty="0">
                <a:latin typeface="Arial" pitchFamily="34" charset="0"/>
                <a:cs typeface="Arial" pitchFamily="34" charset="0"/>
              </a:rPr>
              <a:t>-</a:t>
            </a:r>
            <a:r>
              <a:rPr lang="es-SV" sz="1600" b="1" dirty="0" smtClean="0">
                <a:latin typeface="Arial" pitchFamily="34" charset="0"/>
                <a:cs typeface="Arial" pitchFamily="34" charset="0"/>
              </a:rPr>
              <a:t>la </a:t>
            </a:r>
            <a:r>
              <a:rPr lang="es-SV" sz="1600" b="1" dirty="0">
                <a:latin typeface="Arial" pitchFamily="34" charset="0"/>
                <a:cs typeface="Arial" pitchFamily="34" charset="0"/>
              </a:rPr>
              <a:t>mención de las disposiciones legales aplicables</a:t>
            </a:r>
          </a:p>
        </p:txBody>
      </p:sp>
      <p:sp>
        <p:nvSpPr>
          <p:cNvPr id="14" name="13 CuadroTexto"/>
          <p:cNvSpPr txBox="1"/>
          <p:nvPr/>
        </p:nvSpPr>
        <p:spPr>
          <a:xfrm>
            <a:off x="2700034" y="4794836"/>
            <a:ext cx="2764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SV" sz="1600" b="1" dirty="0">
                <a:solidFill>
                  <a:schemeClr val="bg1"/>
                </a:solidFill>
                <a:latin typeface="Arial Black" pitchFamily="34" charset="0"/>
              </a:rPr>
              <a:t>T</a:t>
            </a:r>
            <a:r>
              <a:rPr lang="es-SV" sz="1600" b="1" dirty="0" smtClean="0">
                <a:solidFill>
                  <a:schemeClr val="bg1"/>
                </a:solidFill>
                <a:latin typeface="Arial Black" pitchFamily="34" charset="0"/>
              </a:rPr>
              <a:t>odo ello bajo pena de </a:t>
            </a:r>
          </a:p>
          <a:p>
            <a:pPr algn="just"/>
            <a:r>
              <a:rPr lang="es-SV" sz="1600" b="1" dirty="0" smtClean="0">
                <a:solidFill>
                  <a:schemeClr val="bg1"/>
                </a:solidFill>
                <a:latin typeface="Arial Black" pitchFamily="34" charset="0"/>
              </a:rPr>
              <a:t>inadmisibilidad</a:t>
            </a:r>
          </a:p>
        </p:txBody>
      </p:sp>
      <p:sp>
        <p:nvSpPr>
          <p:cNvPr id="15" name="14 Rectángulo"/>
          <p:cNvSpPr/>
          <p:nvPr/>
        </p:nvSpPr>
        <p:spPr>
          <a:xfrm>
            <a:off x="251520" y="4997152"/>
            <a:ext cx="2088474" cy="129614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SV" sz="1600" b="1" dirty="0">
                <a:latin typeface="Arial" pitchFamily="34" charset="0"/>
                <a:cs typeface="Arial" pitchFamily="34" charset="0"/>
              </a:rPr>
              <a:t>El escrito deberá ofrecer la prueba pertinente</a:t>
            </a:r>
          </a:p>
        </p:txBody>
      </p:sp>
      <p:sp>
        <p:nvSpPr>
          <p:cNvPr id="16" name="15 Flecha derecha"/>
          <p:cNvSpPr/>
          <p:nvPr/>
        </p:nvSpPr>
        <p:spPr>
          <a:xfrm rot="10800000">
            <a:off x="3589798" y="5577159"/>
            <a:ext cx="587906" cy="39604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366731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7101408"/>
          </a:xfrm>
          <a:prstGeom prst="rect">
            <a:avLst/>
          </a:prstGeom>
        </p:spPr>
      </p:pic>
      <p:sp>
        <p:nvSpPr>
          <p:cNvPr id="5" name="4 Flecha derecha"/>
          <p:cNvSpPr/>
          <p:nvPr/>
        </p:nvSpPr>
        <p:spPr>
          <a:xfrm rot="5400000">
            <a:off x="4291900" y="443138"/>
            <a:ext cx="587906" cy="39604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/>
          </a:p>
        </p:txBody>
      </p:sp>
      <p:sp>
        <p:nvSpPr>
          <p:cNvPr id="6" name="5 Rectángulo"/>
          <p:cNvSpPr/>
          <p:nvPr/>
        </p:nvSpPr>
        <p:spPr>
          <a:xfrm>
            <a:off x="1079611" y="1124744"/>
            <a:ext cx="6984776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es-SV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s-SV" sz="1600" b="1" dirty="0" smtClean="0">
                <a:latin typeface="Arial" pitchFamily="34" charset="0"/>
                <a:cs typeface="Arial" pitchFamily="34" charset="0"/>
              </a:rPr>
              <a:t>El </a:t>
            </a:r>
            <a:r>
              <a:rPr lang="es-SV" sz="1600" b="1" dirty="0">
                <a:latin typeface="Arial" pitchFamily="34" charset="0"/>
                <a:cs typeface="Arial" pitchFamily="34" charset="0"/>
              </a:rPr>
              <a:t>escrito se presenta ante el mismo juez que dictó la resolución recurrida para ante la Cámara de Menores quien será quien lo decida.</a:t>
            </a:r>
          </a:p>
          <a:p>
            <a:pPr algn="ctr"/>
            <a:endParaRPr lang="es-SV" dirty="0"/>
          </a:p>
        </p:txBody>
      </p:sp>
      <p:sp>
        <p:nvSpPr>
          <p:cNvPr id="7" name="6 Rectángulo"/>
          <p:cNvSpPr/>
          <p:nvPr/>
        </p:nvSpPr>
        <p:spPr>
          <a:xfrm>
            <a:off x="1079611" y="2542592"/>
            <a:ext cx="6984776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es-SV" b="1" dirty="0" smtClean="0">
              <a:latin typeface="Arial" pitchFamily="34" charset="0"/>
              <a:cs typeface="Arial" pitchFamily="34" charset="0"/>
            </a:endParaRPr>
          </a:p>
          <a:p>
            <a:r>
              <a:rPr lang="es-SV" sz="1600" b="1" dirty="0">
                <a:latin typeface="Arial" pitchFamily="34" charset="0"/>
                <a:cs typeface="Arial" pitchFamily="34" charset="0"/>
              </a:rPr>
              <a:t>Presentado el escrito de interposición del recurso, el juez mandara oír a las demás partes en un plazo de tres días contados desde que recibieron la notificación de la interposición del recurso.</a:t>
            </a:r>
          </a:p>
          <a:p>
            <a:pPr algn="just"/>
            <a:endParaRPr lang="es-SV" sz="1600" dirty="0"/>
          </a:p>
        </p:txBody>
      </p:sp>
      <p:sp>
        <p:nvSpPr>
          <p:cNvPr id="9" name="8 Rectángulo"/>
          <p:cNvSpPr/>
          <p:nvPr/>
        </p:nvSpPr>
        <p:spPr>
          <a:xfrm>
            <a:off x="1093465" y="4077072"/>
            <a:ext cx="6984776" cy="151216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es-SV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s-SV" sz="1600" b="1" dirty="0">
                <a:latin typeface="Arial" pitchFamily="34" charset="0"/>
                <a:cs typeface="Arial" pitchFamily="34" charset="0"/>
              </a:rPr>
              <a:t>La Cámara de menores deberá resolver en los cinco días siguientes a la recepción de las actuaciones, primero sobre la admisión o inadmisión del recurso y en la misma resolución sobre el punto planteado (impugnado) salvo que proceda recibir el pleito a prueba en el recurso.</a:t>
            </a:r>
          </a:p>
        </p:txBody>
      </p:sp>
      <p:sp>
        <p:nvSpPr>
          <p:cNvPr id="10" name="9 Flecha derecha"/>
          <p:cNvSpPr/>
          <p:nvPr/>
        </p:nvSpPr>
        <p:spPr>
          <a:xfrm rot="5400000">
            <a:off x="4291900" y="5973203"/>
            <a:ext cx="587906" cy="39604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330484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7101408"/>
          </a:xfrm>
          <a:prstGeom prst="rect">
            <a:avLst/>
          </a:prstGeom>
        </p:spPr>
      </p:pic>
      <p:sp>
        <p:nvSpPr>
          <p:cNvPr id="3" name="2 Flecha derecha"/>
          <p:cNvSpPr/>
          <p:nvPr/>
        </p:nvSpPr>
        <p:spPr>
          <a:xfrm rot="5400000">
            <a:off x="4278044" y="284571"/>
            <a:ext cx="587906" cy="39604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/>
          </a:p>
        </p:txBody>
      </p:sp>
      <p:sp>
        <p:nvSpPr>
          <p:cNvPr id="5" name="4 Rectángulo"/>
          <p:cNvSpPr/>
          <p:nvPr/>
        </p:nvSpPr>
        <p:spPr>
          <a:xfrm>
            <a:off x="1277631" y="908720"/>
            <a:ext cx="6984776" cy="100811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es-SV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s-SV" sz="1600" b="1" dirty="0">
                <a:latin typeface="Arial" pitchFamily="34" charset="0"/>
                <a:cs typeface="Arial" pitchFamily="34" charset="0"/>
              </a:rPr>
              <a:t>Antes de resolver sobre la admisión y sobre el fondo la Cámara ha de cumplir el trámite de audiencia al menor, además debe dar la posibilidad de subsanación de los defectos detectados en el recurso.</a:t>
            </a:r>
          </a:p>
        </p:txBody>
      </p:sp>
      <p:sp>
        <p:nvSpPr>
          <p:cNvPr id="6" name="5 Rectángulo"/>
          <p:cNvSpPr/>
          <p:nvPr/>
        </p:nvSpPr>
        <p:spPr>
          <a:xfrm>
            <a:off x="2564200" y="2108028"/>
            <a:ext cx="4015594" cy="5760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SV" sz="1600" dirty="0" smtClean="0"/>
              <a:t>Admitido </a:t>
            </a:r>
            <a:r>
              <a:rPr lang="es-SV" sz="1600" dirty="0"/>
              <a:t>el recurso la cámara procederá a resolverlo dando fin a la apelación especial. </a:t>
            </a:r>
          </a:p>
        </p:txBody>
      </p:sp>
      <p:sp>
        <p:nvSpPr>
          <p:cNvPr id="7" name="6 Rectángulo"/>
          <p:cNvSpPr/>
          <p:nvPr/>
        </p:nvSpPr>
        <p:spPr>
          <a:xfrm>
            <a:off x="1305698" y="2852936"/>
            <a:ext cx="6984776" cy="17281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SV" sz="1600" b="1" dirty="0">
                <a:latin typeface="Arial" pitchFamily="34" charset="0"/>
                <a:cs typeface="Arial" pitchFamily="34" charset="0"/>
              </a:rPr>
              <a:t>La apelación especial puede tener actividad probatoria, se trata de una posibilidad muy limitada: documental que se aporte con el escrito o respecto de la que se designe el lugar o funcionario que la tiene para que la cámara la reclame; pruebas pérdidas o no admitidas  en la vista de la causa o admitidas que no se hubieran realizado por algún motivo ajeno al interesado. </a:t>
            </a:r>
          </a:p>
        </p:txBody>
      </p:sp>
      <p:sp>
        <p:nvSpPr>
          <p:cNvPr id="8" name="7 Rectángulo"/>
          <p:cNvSpPr/>
          <p:nvPr/>
        </p:nvSpPr>
        <p:spPr>
          <a:xfrm>
            <a:off x="1277631" y="4869160"/>
            <a:ext cx="6984776" cy="14401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SV" sz="1600" b="1" dirty="0">
                <a:latin typeface="Arial" pitchFamily="34" charset="0"/>
                <a:cs typeface="Arial" pitchFamily="34" charset="0"/>
              </a:rPr>
              <a:t>La cámara deberá evaluar la procedencia de la prueba, y si la admite, celebrarla, lo cual sucederá en una audiencia común de las partes que se celebra dentro de los diez días siguientes a la recepción de las actuaciones, resolviendo luego el recurso en un término que no excederá de cinco días contados desde la celebración de la vista.</a:t>
            </a:r>
          </a:p>
        </p:txBody>
      </p:sp>
    </p:spTree>
    <p:extLst>
      <p:ext uri="{BB962C8B-B14F-4D97-AF65-F5344CB8AC3E}">
        <p14:creationId xmlns:p14="http://schemas.microsoft.com/office/powerpoint/2010/main" val="356811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801</Words>
  <Application>Microsoft Office PowerPoint</Application>
  <PresentationFormat>Presentación en pantalla (4:3)</PresentationFormat>
  <Paragraphs>214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KP</dc:creator>
  <cp:lastModifiedBy>KP</cp:lastModifiedBy>
  <cp:revision>29</cp:revision>
  <dcterms:created xsi:type="dcterms:W3CDTF">2012-05-21T15:49:16Z</dcterms:created>
  <dcterms:modified xsi:type="dcterms:W3CDTF">2012-05-21T20:43:21Z</dcterms:modified>
</cp:coreProperties>
</file>